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3059" autoAdjust="0"/>
  </p:normalViewPr>
  <p:slideViewPr>
    <p:cSldViewPr snapToGrid="0">
      <p:cViewPr>
        <p:scale>
          <a:sx n="100" d="100"/>
          <a:sy n="100" d="100"/>
        </p:scale>
        <p:origin x="8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2023/6/3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/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/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/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/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/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/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/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/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/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/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/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/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/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/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/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/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/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/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/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/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/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/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/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/>
          <p:cNvCxnSpPr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/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/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/>
          <p:cNvCxnSpPr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/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/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/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/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/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/>
          <p:cNvCxnSpPr/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/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/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/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/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/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/>
          <p:cNvPicPr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/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/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/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/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/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/>
            <p:cNvCxnSpPr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/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/>
            <p:cNvCxnSpPr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/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/>
            <p:cNvCxnSpPr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/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/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/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/>
            <p:cNvCxnSpPr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/>
            <p:cNvCxnSpPr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/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/>
            <p:cNvCxnSpPr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/>
            <p:cNvCxnSpPr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/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/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/>
          <p:cNvCxnSpPr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/>
          <p:cNvCxnSpPr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/>
          <p:cNvCxnSpPr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文字方塊 309"/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0" name="文字方塊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2" t="-37" r="14" b="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/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/>
          <p:cNvCxnSpPr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/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/>
          <p:cNvCxnSpPr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/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/>
          <p:cNvCxnSpPr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/>
          <p:cNvCxnSpPr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/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/>
          <p:cNvPicPr>
            <a:picLocks noChangeAspect="1"/>
          </p:cNvPicPr>
          <p:nvPr/>
        </p:nvPicPr>
        <p:blipFill>
          <a:blip r:embed="rId2"/>
          <a:srcRect b="12621"/>
          <a:stretch>
            <a:fillRect/>
          </a:stretch>
        </p:blipFill>
        <p:spPr>
          <a:xfrm>
            <a:off x="3962960" y="932878"/>
            <a:ext cx="4133850" cy="43618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09593" y="5202359"/>
            <a:ext cx="11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Source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82682" y="5202359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39746" y="5202358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/>
          <p:cNvCxnSpPr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/>
          <p:cNvCxnSpPr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/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/>
          <p:cNvCxnSpPr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/>
          <p:cNvCxnSpPr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/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/>
          <p:cNvCxnSpPr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/>
          <p:cNvCxnSpPr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/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/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/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/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/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/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/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/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Torch.jit.trace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>
            <a:fillRect/>
          </a:stretch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/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Coremltools.convert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/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>
            <a:fillRect/>
          </a:stretch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/>
          <p:cNvPicPr>
            <a:picLocks noChangeAspect="1"/>
          </p:cNvPicPr>
          <p:nvPr/>
        </p:nvPicPr>
        <p:blipFill rotWithShape="1">
          <a:blip r:embed="rId5"/>
          <a:srcRect t="34496" b="32674"/>
          <a:stretch>
            <a:fillRect/>
          </a:stretch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 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VNCoreMLModel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+</a:t>
            </a:r>
            <a:endParaRPr lang="zh-TW" altLang="en-US" sz="24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>
            <a:fillRect/>
          </a:stretch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/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ARMT APP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t="5299" b="3980"/>
          <a:stretch>
            <a:fillRect/>
          </a:stretch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4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9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 b="8854"/>
          <a:stretch>
            <a:fillRect/>
          </a:stretch>
        </p:blipFill>
        <p:spPr>
          <a:xfrm>
            <a:off x="1755775" y="52070"/>
            <a:ext cx="4229100" cy="3438525"/>
          </a:xfrm>
          <a:prstGeom prst="rect">
            <a:avLst/>
          </a:prstGeom>
        </p:spPr>
      </p:pic>
      <p:pic>
        <p:nvPicPr>
          <p:cNvPr id="4" name="圖片 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9" b="9946"/>
          <a:stretch>
            <a:fillRect/>
          </a:stretch>
        </p:blipFill>
        <p:spPr>
          <a:xfrm>
            <a:off x="5984875" y="52070"/>
            <a:ext cx="4284345" cy="3415030"/>
          </a:xfrm>
          <a:prstGeom prst="rect">
            <a:avLst/>
          </a:prstGeom>
        </p:spPr>
      </p:pic>
      <p:pic>
        <p:nvPicPr>
          <p:cNvPr id="6" name="圖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20" b="9662"/>
          <a:stretch>
            <a:fillRect/>
          </a:stretch>
        </p:blipFill>
        <p:spPr>
          <a:xfrm>
            <a:off x="1755775" y="3313430"/>
            <a:ext cx="4264660" cy="3425825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4" b="9662"/>
          <a:stretch>
            <a:fillRect/>
          </a:stretch>
        </p:blipFill>
        <p:spPr>
          <a:xfrm>
            <a:off x="6020435" y="3313430"/>
            <a:ext cx="4286250" cy="34258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511415" y="3800475"/>
            <a:ext cx="223266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2905125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Dominant Hand (DH)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7310120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Dominant Hand (Non-DH)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2905125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Hand (BH)</a:t>
            </a:r>
          </a:p>
        </p:txBody>
      </p:sp>
      <p:sp>
        <p:nvSpPr>
          <p:cNvPr id="22" name="Rectangles 21"/>
          <p:cNvSpPr/>
          <p:nvPr/>
        </p:nvSpPr>
        <p:spPr>
          <a:xfrm>
            <a:off x="7310120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圖表, 行, 字型 的圖片&#10;&#10;自動產生的描述">
            <a:extLst>
              <a:ext uri="{FF2B5EF4-FFF2-40B4-BE49-F238E27FC236}">
                <a16:creationId xmlns:a16="http://schemas.microsoft.com/office/drawing/2014/main" id="{2AE3927E-6AC0-303C-7E9D-7A5BE1179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26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267B4D41-0348-CDBB-697F-8F788BDE7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26" y="556355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97410BF1-66C9-7651-41CB-2506B4B084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69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圖片 21" descr="一張含有 文字, 圖表, 行, 繪圖 的圖片&#10;&#10;自動產生的描述">
            <a:extLst>
              <a:ext uri="{FF2B5EF4-FFF2-40B4-BE49-F238E27FC236}">
                <a16:creationId xmlns:a16="http://schemas.microsoft.com/office/drawing/2014/main" id="{82545451-56D1-810F-3337-507B7B0A5C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569" y="545467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2453005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213047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453005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210634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27" name="圖片 26" descr="一張含有 室內, 牆, 鏡子, 螢幕擷取畫面 的圖片&#10;&#10;自動產生的描述"/>
          <p:cNvPicPr>
            <a:picLocks noChangeAspect="1"/>
          </p:cNvPicPr>
          <p:nvPr/>
        </p:nvPicPr>
        <p:blipFill rotWithShape="1">
          <a:blip r:embed="rId2"/>
          <a:srcRect t="11435" b="13881"/>
          <a:stretch>
            <a:fillRect/>
          </a:stretch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/>
          <p:cNvPicPr>
            <a:picLocks noChangeAspect="1"/>
          </p:cNvPicPr>
          <p:nvPr/>
        </p:nvPicPr>
        <p:blipFill rotWithShape="1">
          <a:blip r:embed="rId3"/>
          <a:srcRect t="10268" b="13730"/>
          <a:stretch>
            <a:fillRect/>
          </a:stretch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/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/>
          <p:cNvCxnSpPr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/>
          <p:cNvPicPr>
            <a:picLocks noChangeAspect="1"/>
          </p:cNvPicPr>
          <p:nvPr/>
        </p:nvPicPr>
        <p:blipFill rotWithShape="1">
          <a:blip r:embed="rId4"/>
          <a:srcRect t="11434" b="13882"/>
          <a:stretch>
            <a:fillRect/>
          </a:stretch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圖表, 螢幕擷取畫面, 行 的圖片&#10;&#10;自動產生的描述">
            <a:extLst>
              <a:ext uri="{FF2B5EF4-FFF2-40B4-BE49-F238E27FC236}">
                <a16:creationId xmlns:a16="http://schemas.microsoft.com/office/drawing/2014/main" id="{9F3A51D1-A283-FD6F-FF35-EEEA8D2D70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58035"/>
            <a:ext cx="5181600" cy="3886200"/>
          </a:xfrm>
          <a:ln>
            <a:solidFill>
              <a:schemeClr val="tx1"/>
            </a:solidFill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5" name="Text Box 14"/>
          <p:cNvSpPr txBox="1"/>
          <p:nvPr/>
        </p:nvSpPr>
        <p:spPr>
          <a:xfrm>
            <a:off x="1655445" y="505079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858635" y="5050631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110562" name="圖片 932110562" descr="擷取"/>
          <p:cNvPicPr>
            <a:picLocks noGrp="1" noChangeAspect="1"/>
          </p:cNvPicPr>
          <p:nvPr>
            <p:ph idx="1"/>
          </p:nvPr>
        </p:nvPicPr>
        <p:blipFill>
          <a:blip r:embed="rId2"/>
          <a:srcRect l="5785" r="4151" b="31807"/>
          <a:stretch>
            <a:fillRect/>
          </a:stretch>
        </p:blipFill>
        <p:spPr>
          <a:xfrm>
            <a:off x="2445385" y="1268730"/>
            <a:ext cx="6544945" cy="4321175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748530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460438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8467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952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875530" y="33947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36638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916930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634809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6483985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686498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64527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61366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214495" y="3980180"/>
            <a:ext cx="3101340" cy="1118235"/>
            <a:chOff x="8352" y="5095"/>
            <a:chExt cx="4884" cy="1761"/>
          </a:xfrm>
        </p:grpSpPr>
        <p:sp>
          <p:nvSpPr>
            <p:cNvPr id="23" name="Rectangles 22"/>
            <p:cNvSpPr/>
            <p:nvPr/>
          </p:nvSpPr>
          <p:spPr>
            <a:xfrm>
              <a:off x="8352" y="603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8779" y="5681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8779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9312" y="509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9739" y="5680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s 27"/>
            <p:cNvSpPr/>
            <p:nvPr/>
          </p:nvSpPr>
          <p:spPr>
            <a:xfrm>
              <a:off x="9232" y="6029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1016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s 29"/>
            <p:cNvSpPr/>
            <p:nvPr/>
          </p:nvSpPr>
          <p:spPr>
            <a:xfrm>
              <a:off x="10166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s 30"/>
            <p:cNvSpPr/>
            <p:nvPr/>
          </p:nvSpPr>
          <p:spPr>
            <a:xfrm>
              <a:off x="1108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00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1966" y="519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1980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s 34"/>
            <p:cNvSpPr/>
            <p:nvPr/>
          </p:nvSpPr>
          <p:spPr>
            <a:xfrm>
              <a:off x="12968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s 35"/>
            <p:cNvSpPr/>
            <p:nvPr/>
          </p:nvSpPr>
          <p:spPr>
            <a:xfrm>
              <a:off x="12421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1242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1154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s 42"/>
          <p:cNvSpPr/>
          <p:nvPr/>
        </p:nvSpPr>
        <p:spPr>
          <a:xfrm>
            <a:off x="6645275" y="1268730"/>
            <a:ext cx="178117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997065" y="1268730"/>
            <a:ext cx="199326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Prefrontal region</a:t>
            </a:r>
          </a:p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region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777990" y="126873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s 41"/>
          <p:cNvSpPr/>
          <p:nvPr/>
        </p:nvSpPr>
        <p:spPr>
          <a:xfrm>
            <a:off x="6802755" y="1583690"/>
            <a:ext cx="170180" cy="170180"/>
          </a:xfrm>
          <a:prstGeom prst="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s 43"/>
          <p:cNvSpPr/>
          <p:nvPr/>
        </p:nvSpPr>
        <p:spPr>
          <a:xfrm>
            <a:off x="4061460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 side</a:t>
            </a:r>
          </a:p>
        </p:txBody>
      </p:sp>
      <p:sp>
        <p:nvSpPr>
          <p:cNvPr id="45" name="Rectangles 44"/>
          <p:cNvSpPr/>
          <p:nvPr/>
        </p:nvSpPr>
        <p:spPr>
          <a:xfrm>
            <a:off x="6055995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side</a:t>
            </a:r>
          </a:p>
        </p:txBody>
      </p:sp>
      <p:cxnSp>
        <p:nvCxnSpPr>
          <p:cNvPr id="46" name="Straight Connector 45"/>
          <p:cNvCxnSpPr>
            <a:stCxn id="932110562" idx="0"/>
          </p:cNvCxnSpPr>
          <p:nvPr/>
        </p:nvCxnSpPr>
        <p:spPr>
          <a:xfrm>
            <a:off x="5718175" y="1268730"/>
            <a:ext cx="0" cy="483362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正方形, 軟體 的圖片&#10;&#10;自動產生的描述">
            <a:extLst>
              <a:ext uri="{FF2B5EF4-FFF2-40B4-BE49-F238E27FC236}">
                <a16:creationId xmlns:a16="http://schemas.microsoft.com/office/drawing/2014/main" id="{4E6390EC-4723-AD5E-C38F-5A7399B465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2" t="9458" r="3088" b="4475"/>
          <a:stretch/>
        </p:blipFill>
        <p:spPr>
          <a:xfrm>
            <a:off x="2152649" y="961704"/>
            <a:ext cx="3848101" cy="2467295"/>
          </a:xfrm>
          <a:prstGeom prst="rect">
            <a:avLst/>
          </a:prstGeom>
        </p:spPr>
      </p:pic>
      <p:pic>
        <p:nvPicPr>
          <p:cNvPr id="6" name="圖片 5" descr="一張含有 文字, 螢幕擷取畫面, 圖表, 軟體 的圖片&#10;&#10;自動產生的描述">
            <a:extLst>
              <a:ext uri="{FF2B5EF4-FFF2-40B4-BE49-F238E27FC236}">
                <a16:creationId xmlns:a16="http://schemas.microsoft.com/office/drawing/2014/main" id="{96C2E9EB-2B87-590F-0E98-DB769DCCD5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6" t="9458" r="1788" b="4475"/>
          <a:stretch/>
        </p:blipFill>
        <p:spPr>
          <a:xfrm>
            <a:off x="6000749" y="3428998"/>
            <a:ext cx="3914776" cy="2467296"/>
          </a:xfrm>
          <a:prstGeom prst="rect">
            <a:avLst/>
          </a:prstGeom>
        </p:spPr>
      </p:pic>
      <p:pic>
        <p:nvPicPr>
          <p:cNvPr id="14" name="圖片 13" descr="一張含有 文字, 螢幕擷取畫面, 正方形, 鮮豔 的圖片&#10;&#10;自動產生的描述">
            <a:extLst>
              <a:ext uri="{FF2B5EF4-FFF2-40B4-BE49-F238E27FC236}">
                <a16:creationId xmlns:a16="http://schemas.microsoft.com/office/drawing/2014/main" id="{2D417912-B16D-3CEF-2D00-9CC61556DE5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62" t="9458" r="3088" b="4475"/>
          <a:stretch/>
        </p:blipFill>
        <p:spPr>
          <a:xfrm>
            <a:off x="2152648" y="3428999"/>
            <a:ext cx="3848101" cy="2467296"/>
          </a:xfrm>
          <a:prstGeom prst="rect">
            <a:avLst/>
          </a:prstGeom>
        </p:spPr>
      </p:pic>
      <p:pic>
        <p:nvPicPr>
          <p:cNvPr id="16" name="圖片 15" descr="一張含有 文字, 螢幕擷取畫面, 正方形 的圖片&#10;&#10;自動產生的描述">
            <a:extLst>
              <a:ext uri="{FF2B5EF4-FFF2-40B4-BE49-F238E27FC236}">
                <a16:creationId xmlns:a16="http://schemas.microsoft.com/office/drawing/2014/main" id="{A883002B-2DD9-C2CA-CBA7-5F6DA7FCE3A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46" t="9458" r="1788" b="4475"/>
          <a:stretch/>
        </p:blipFill>
        <p:spPr>
          <a:xfrm>
            <a:off x="6000750" y="961704"/>
            <a:ext cx="3914776" cy="2467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950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毛巾, 指甲, 手 的圖片&#10;&#10;自動產生的描述">
            <a:extLst>
              <a:ext uri="{FF2B5EF4-FFF2-40B4-BE49-F238E27FC236}">
                <a16:creationId xmlns:a16="http://schemas.microsoft.com/office/drawing/2014/main" id="{C2FC3D63-3AFF-D708-E595-7AAD1DCD42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35" t="41667" b="18519"/>
          <a:stretch/>
        </p:blipFill>
        <p:spPr>
          <a:xfrm rot="5400000">
            <a:off x="129786" y="2270514"/>
            <a:ext cx="5141098" cy="2047875"/>
          </a:xfrm>
          <a:prstGeom prst="rect">
            <a:avLst/>
          </a:prstGeom>
        </p:spPr>
      </p:pic>
      <p:pic>
        <p:nvPicPr>
          <p:cNvPr id="7" name="圖片 6" descr="一張含有 人員, 毛巾, 手指, 指甲 的圖片&#10;&#10;自動產生的描述">
            <a:extLst>
              <a:ext uri="{FF2B5EF4-FFF2-40B4-BE49-F238E27FC236}">
                <a16:creationId xmlns:a16="http://schemas.microsoft.com/office/drawing/2014/main" id="{CA3A215B-F9BF-A124-7CC2-A2831CF0B1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35" t="18842" b="43565"/>
          <a:stretch/>
        </p:blipFill>
        <p:spPr>
          <a:xfrm rot="5400000">
            <a:off x="4168387" y="2327665"/>
            <a:ext cx="5141097" cy="1933575"/>
          </a:xfrm>
          <a:prstGeom prst="rect">
            <a:avLst/>
          </a:prstGeom>
        </p:spPr>
      </p:pic>
      <p:pic>
        <p:nvPicPr>
          <p:cNvPr id="9" name="圖片 8" descr="一張含有 人員, 指甲, 赤腳, 室內 的圖片&#10;&#10;自動產生的描述">
            <a:extLst>
              <a:ext uri="{FF2B5EF4-FFF2-40B4-BE49-F238E27FC236}">
                <a16:creationId xmlns:a16="http://schemas.microsoft.com/office/drawing/2014/main" id="{F1E66E7A-241F-7B02-01B4-C3FFC854FB2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792" t="30371" r="10243" b="32037"/>
          <a:stretch/>
        </p:blipFill>
        <p:spPr>
          <a:xfrm rot="5400000">
            <a:off x="2177661" y="2327665"/>
            <a:ext cx="5141099" cy="1933577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02DE97-E2F0-B648-644C-E648694235A3}"/>
              </a:ext>
            </a:extLst>
          </p:cNvPr>
          <p:cNvSpPr txBox="1"/>
          <p:nvPr/>
        </p:nvSpPr>
        <p:spPr>
          <a:xfrm>
            <a:off x="3176583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ronation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B533F7-F69E-6230-A842-BC900EF174FF}"/>
              </a:ext>
            </a:extLst>
          </p:cNvPr>
          <p:cNvSpPr txBox="1"/>
          <p:nvPr/>
        </p:nvSpPr>
        <p:spPr>
          <a:xfrm>
            <a:off x="4748210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upination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CC86482-F72B-8E87-6FA9-9A12521BDC85}"/>
              </a:ext>
            </a:extLst>
          </p:cNvPr>
          <p:cNvCxnSpPr>
            <a:cxnSpLocks/>
          </p:cNvCxnSpPr>
          <p:nvPr/>
        </p:nvCxnSpPr>
        <p:spPr>
          <a:xfrm flipH="1">
            <a:off x="3231353" y="1762125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AED3BB9-2359-EFAC-3EFA-0EB5AA4D74D4}"/>
              </a:ext>
            </a:extLst>
          </p:cNvPr>
          <p:cNvCxnSpPr>
            <a:cxnSpLocks/>
          </p:cNvCxnSpPr>
          <p:nvPr/>
        </p:nvCxnSpPr>
        <p:spPr>
          <a:xfrm>
            <a:off x="4870845" y="1762125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2409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手指, 指甲, 靜脈 的圖片&#10;&#10;自動產生的描述">
            <a:extLst>
              <a:ext uri="{FF2B5EF4-FFF2-40B4-BE49-F238E27FC236}">
                <a16:creationId xmlns:a16="http://schemas.microsoft.com/office/drawing/2014/main" id="{CB7B2073-C693-2250-8F99-652CD7CE93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444" t="19723" b="5833"/>
          <a:stretch/>
        </p:blipFill>
        <p:spPr>
          <a:xfrm rot="5400000">
            <a:off x="1519234" y="1781172"/>
            <a:ext cx="3810000" cy="3829051"/>
          </a:xfrm>
          <a:prstGeom prst="rect">
            <a:avLst/>
          </a:prstGeom>
        </p:spPr>
      </p:pic>
      <p:pic>
        <p:nvPicPr>
          <p:cNvPr id="6" name="圖片 5" descr="一張含有 人員, 指甲, 赤腳, 室內 的圖片&#10;&#10;自動產生的描述">
            <a:extLst>
              <a:ext uri="{FF2B5EF4-FFF2-40B4-BE49-F238E27FC236}">
                <a16:creationId xmlns:a16="http://schemas.microsoft.com/office/drawing/2014/main" id="{F050DF97-B32E-932A-5A6B-D9AED17EE4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66" t="38518" r="30278" b="31852"/>
          <a:stretch/>
        </p:blipFill>
        <p:spPr>
          <a:xfrm rot="5400000">
            <a:off x="4224333" y="2933700"/>
            <a:ext cx="3810003" cy="1524000"/>
          </a:xfrm>
          <a:prstGeom prst="rect">
            <a:avLst/>
          </a:prstGeom>
        </p:spPr>
      </p:pic>
      <p:pic>
        <p:nvPicPr>
          <p:cNvPr id="10" name="圖片 9" descr="一張含有 毛巾, 人員, 布, 室內 的圖片&#10;&#10;自動產生的描述">
            <a:extLst>
              <a:ext uri="{FF2B5EF4-FFF2-40B4-BE49-F238E27FC236}">
                <a16:creationId xmlns:a16="http://schemas.microsoft.com/office/drawing/2014/main" id="{B9A12099-CA71-D2C8-2939-FB1B3AF8D41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361" t="10556" r="7084" b="22037"/>
          <a:stretch/>
        </p:blipFill>
        <p:spPr>
          <a:xfrm rot="5400000">
            <a:off x="6748457" y="1962149"/>
            <a:ext cx="3810002" cy="3467099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02DE97-E2F0-B648-644C-E648694235A3}"/>
              </a:ext>
            </a:extLst>
          </p:cNvPr>
          <p:cNvSpPr txBox="1"/>
          <p:nvPr/>
        </p:nvSpPr>
        <p:spPr>
          <a:xfrm>
            <a:off x="4762494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B533F7-F69E-6230-A842-BC900EF174FF}"/>
              </a:ext>
            </a:extLst>
          </p:cNvPr>
          <p:cNvSpPr txBox="1"/>
          <p:nvPr/>
        </p:nvSpPr>
        <p:spPr>
          <a:xfrm>
            <a:off x="6386513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Stretch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CC86482-F72B-8E87-6FA9-9A12521BDC85}"/>
              </a:ext>
            </a:extLst>
          </p:cNvPr>
          <p:cNvCxnSpPr>
            <a:cxnSpLocks/>
          </p:cNvCxnSpPr>
          <p:nvPr/>
        </p:nvCxnSpPr>
        <p:spPr>
          <a:xfrm flipH="1">
            <a:off x="4679153" y="2724151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AED3BB9-2359-EFAC-3EFA-0EB5AA4D74D4}"/>
              </a:ext>
            </a:extLst>
          </p:cNvPr>
          <p:cNvCxnSpPr>
            <a:cxnSpLocks/>
          </p:cNvCxnSpPr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5900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室內, 毛巾 的圖片&#10;&#10;自動產生的描述">
            <a:extLst>
              <a:ext uri="{FF2B5EF4-FFF2-40B4-BE49-F238E27FC236}">
                <a16:creationId xmlns:a16="http://schemas.microsoft.com/office/drawing/2014/main" id="{FC944204-5FCE-EBEC-E85E-F4F1660B64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513" t="20525" b="21051"/>
          <a:stretch/>
        </p:blipFill>
        <p:spPr>
          <a:xfrm rot="5400000">
            <a:off x="1801264" y="2191180"/>
            <a:ext cx="3331042" cy="2263383"/>
          </a:xfrm>
          <a:prstGeom prst="rect">
            <a:avLst/>
          </a:prstGeom>
        </p:spPr>
      </p:pic>
      <p:pic>
        <p:nvPicPr>
          <p:cNvPr id="7" name="圖片 6" descr="一張含有 人員, 手, 指甲, 手指 的圖片&#10;&#10;自動產生的描述">
            <a:extLst>
              <a:ext uri="{FF2B5EF4-FFF2-40B4-BE49-F238E27FC236}">
                <a16:creationId xmlns:a16="http://schemas.microsoft.com/office/drawing/2014/main" id="{3F34799B-7216-2285-17D3-1C28F3AD07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597" t="13558" r="9786" b="31455"/>
          <a:stretch/>
        </p:blipFill>
        <p:spPr>
          <a:xfrm rot="5400000">
            <a:off x="6372505" y="2460523"/>
            <a:ext cx="3323733" cy="1721646"/>
          </a:xfrm>
          <a:prstGeom prst="rect">
            <a:avLst/>
          </a:prstGeom>
        </p:spPr>
      </p:pic>
      <p:pic>
        <p:nvPicPr>
          <p:cNvPr id="9" name="圖片 8" descr="一張含有 手, 人員, 指甲, 手指 的圖片&#10;&#10;自動產生的描述">
            <a:extLst>
              <a:ext uri="{FF2B5EF4-FFF2-40B4-BE49-F238E27FC236}">
                <a16:creationId xmlns:a16="http://schemas.microsoft.com/office/drawing/2014/main" id="{B5DBC6BC-80CD-E333-2DC1-D7B83D002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10425" y="2073084"/>
            <a:ext cx="3325860" cy="2494395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02DE97-E2F0-B648-644C-E648694235A3}"/>
              </a:ext>
            </a:extLst>
          </p:cNvPr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B533F7-F69E-6230-A842-BC900EF174FF}"/>
              </a:ext>
            </a:extLst>
          </p:cNvPr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CC86482-F72B-8E87-6FA9-9A12521BDC85}"/>
              </a:ext>
            </a:extLst>
          </p:cNvPr>
          <p:cNvCxnSpPr>
            <a:cxnSpLocks/>
          </p:cNvCxnSpPr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AED3BB9-2359-EFAC-3EFA-0EB5AA4D74D4}"/>
              </a:ext>
            </a:extLst>
          </p:cNvPr>
          <p:cNvCxnSpPr>
            <a:cxnSpLocks/>
          </p:cNvCxnSpPr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98932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毛巾, 指甲, 手指 的圖片&#10;&#10;自動產生的描述">
            <a:extLst>
              <a:ext uri="{FF2B5EF4-FFF2-40B4-BE49-F238E27FC236}">
                <a16:creationId xmlns:a16="http://schemas.microsoft.com/office/drawing/2014/main" id="{C51183DB-2B88-72CB-AD0B-1ECE810CBE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59" t="31940" r="8171" b="27315"/>
          <a:stretch/>
        </p:blipFill>
        <p:spPr>
          <a:xfrm rot="5400000">
            <a:off x="1398944" y="2599412"/>
            <a:ext cx="4514598" cy="1888036"/>
          </a:xfrm>
          <a:prstGeom prst="rect">
            <a:avLst/>
          </a:prstGeom>
        </p:spPr>
      </p:pic>
      <p:pic>
        <p:nvPicPr>
          <p:cNvPr id="6" name="圖片 5" descr="一張含有 人員, 手, 指甲, 手指 的圖片&#10;&#10;自動產生的描述">
            <a:extLst>
              <a:ext uri="{FF2B5EF4-FFF2-40B4-BE49-F238E27FC236}">
                <a16:creationId xmlns:a16="http://schemas.microsoft.com/office/drawing/2014/main" id="{5239014F-C899-182B-85D0-6F97FA51AE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759" t="13718" r="8171" b="24336"/>
          <a:stretch/>
        </p:blipFill>
        <p:spPr>
          <a:xfrm rot="5400000">
            <a:off x="6029164" y="2108212"/>
            <a:ext cx="4514596" cy="2870431"/>
          </a:xfrm>
          <a:prstGeom prst="rect">
            <a:avLst/>
          </a:prstGeom>
        </p:spPr>
      </p:pic>
      <p:pic>
        <p:nvPicPr>
          <p:cNvPr id="10" name="圖片 9" descr="一張含有 人員, 指甲, 手, 手指 的圖片&#10;&#10;自動產生的描述">
            <a:extLst>
              <a:ext uri="{FF2B5EF4-FFF2-40B4-BE49-F238E27FC236}">
                <a16:creationId xmlns:a16="http://schemas.microsoft.com/office/drawing/2014/main" id="{C0D84F76-1B78-D145-6C01-12A88B9727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759" t="28916" r="8171" b="25494"/>
          <a:stretch/>
        </p:blipFill>
        <p:spPr>
          <a:xfrm rot="5400000">
            <a:off x="3468456" y="2487164"/>
            <a:ext cx="4514595" cy="211253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002DE97-E2F0-B648-644C-E648694235A3}"/>
              </a:ext>
            </a:extLst>
          </p:cNvPr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8B533F7-F69E-6230-A842-BC900EF174FF}"/>
              </a:ext>
            </a:extLst>
          </p:cNvPr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8CC86482-F72B-8E87-6FA9-9A12521BDC85}"/>
              </a:ext>
            </a:extLst>
          </p:cNvPr>
          <p:cNvCxnSpPr>
            <a:cxnSpLocks/>
          </p:cNvCxnSpPr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CAED3BB9-2359-EFAC-3EFA-0EB5AA4D74D4}"/>
              </a:ext>
            </a:extLst>
          </p:cNvPr>
          <p:cNvCxnSpPr>
            <a:cxnSpLocks/>
          </p:cNvCxnSpPr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6143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一張含有 手, 人員, 指甲, 手指 的圖片&#10;&#10;自動產生的描述">
            <a:extLst>
              <a:ext uri="{FF2B5EF4-FFF2-40B4-BE49-F238E27FC236}">
                <a16:creationId xmlns:a16="http://schemas.microsoft.com/office/drawing/2014/main" id="{2EE01E7E-A183-C5EC-0C70-183DA6225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8438" y="1505531"/>
            <a:ext cx="4062450" cy="3046838"/>
          </a:xfrm>
          <a:prstGeom prst="rect">
            <a:avLst/>
          </a:prstGeom>
        </p:spPr>
      </p:pic>
      <p:pic>
        <p:nvPicPr>
          <p:cNvPr id="24" name="圖片 23" descr="一張含有 人員, 指甲, 手指, 捲動方塊 的圖片&#10;&#10;自動產生的描述">
            <a:extLst>
              <a:ext uri="{FF2B5EF4-FFF2-40B4-BE49-F238E27FC236}">
                <a16:creationId xmlns:a16="http://schemas.microsoft.com/office/drawing/2014/main" id="{45121027-2E88-99B0-F499-F9A74C761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8976" y="1505531"/>
            <a:ext cx="4062450" cy="3046838"/>
          </a:xfrm>
          <a:prstGeom prst="rect">
            <a:avLst/>
          </a:prstGeom>
        </p:spPr>
      </p:pic>
      <p:pic>
        <p:nvPicPr>
          <p:cNvPr id="26" name="圖片 25" descr="一張含有 人員, 指甲, 手, 手指 的圖片&#10;&#10;自動產生的描述">
            <a:extLst>
              <a:ext uri="{FF2B5EF4-FFF2-40B4-BE49-F238E27FC236}">
                <a16:creationId xmlns:a16="http://schemas.microsoft.com/office/drawing/2014/main" id="{0BDEC3F2-6F25-CEB1-42A0-1328ECAF71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48707" y="1505531"/>
            <a:ext cx="4062450" cy="3046838"/>
          </a:xfrm>
          <a:prstGeom prst="rect">
            <a:avLst/>
          </a:prstGeom>
        </p:spPr>
      </p:pic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86FC9F9D-60E6-93D1-A0A0-CE3B4C4A18A3}"/>
              </a:ext>
            </a:extLst>
          </p:cNvPr>
          <p:cNvCxnSpPr>
            <a:cxnSpLocks/>
          </p:cNvCxnSpPr>
          <p:nvPr/>
        </p:nvCxnSpPr>
        <p:spPr>
          <a:xfrm flipH="1">
            <a:off x="7127383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EDE32F77-69B2-8550-1434-C0A11C910A57}"/>
              </a:ext>
            </a:extLst>
          </p:cNvPr>
          <p:cNvCxnSpPr>
            <a:cxnSpLocks/>
          </p:cNvCxnSpPr>
          <p:nvPr/>
        </p:nvCxnSpPr>
        <p:spPr>
          <a:xfrm>
            <a:off x="377132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35E5319A-CFBA-C9E5-A4B6-7950FABD0204}"/>
              </a:ext>
            </a:extLst>
          </p:cNvPr>
          <p:cNvCxnSpPr>
            <a:cxnSpLocks/>
          </p:cNvCxnSpPr>
          <p:nvPr/>
        </p:nvCxnSpPr>
        <p:spPr>
          <a:xfrm>
            <a:off x="712114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48B949B4-3ADC-C65D-86F8-A56DDB254B62}"/>
              </a:ext>
            </a:extLst>
          </p:cNvPr>
          <p:cNvCxnSpPr>
            <a:cxnSpLocks/>
          </p:cNvCxnSpPr>
          <p:nvPr/>
        </p:nvCxnSpPr>
        <p:spPr>
          <a:xfrm flipH="1">
            <a:off x="3894265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680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/>
          <p:cNvCxnSpPr/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87" r="-1523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917" r="-2679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字方塊 1023"/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24" name="文字方塊 10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325" t="-1010" r="-2869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/>
          <p:cNvCxnSpPr/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字方塊 1033"/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34" name="文字方塊 10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44" t="-53" r="-8932" b="1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字方塊 1034"/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5" name="文字方塊 10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44" t="-93" r="-1278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文字方塊 1036"/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7" name="文字方塊 10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191" t="-46" r="-26076" b="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/>
          <p:cNvCxnSpPr/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/>
          <p:cNvCxnSpPr/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字方塊 1042"/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 xmlns="">
          <p:sp>
            <p:nvSpPr>
              <p:cNvPr id="1043" name="文字方塊 10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148" t="-64" r="-98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/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/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/>
            <p:cNvCxnSpPr/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/>
            <p:cNvCxnSpPr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/>
            <p:cNvCxnSpPr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/>
            <p:cNvCxnSpPr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文字方塊 1044"/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5" name="文字方塊 10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文字方塊 1046"/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7" name="文字方塊 10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文字方塊 1047"/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8" name="文字方塊 10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文字方塊 1048"/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9" name="文字方塊 10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/>
            <p:cNvCxnSpPr/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/>
            <p:cNvCxnSpPr/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/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/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/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/>
            <p:cNvCxnSpPr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/>
            <p:cNvCxnSpPr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/>
            <p:cNvCxnSpPr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/>
            <p:cNvCxnSpPr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/>
            <p:cNvCxnSpPr/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/>
            <p:cNvCxnSpPr/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/>
            <p:cNvCxnSpPr/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/>
            <p:cNvCxnSpPr/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/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32" name="圖片 31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3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4"/>
          <a:srcRect t="5299" b="3980"/>
          <a:stretch>
            <a:fillRect/>
          </a:stretch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/>
          <p:cNvPicPr>
            <a:picLocks noChangeAspect="1"/>
          </p:cNvPicPr>
          <p:nvPr/>
        </p:nvPicPr>
        <p:blipFill rotWithShape="1">
          <a:blip r:embed="rId2"/>
          <a:srcRect l="10164" t="5772" r="7720" b="26676"/>
          <a:stretch>
            <a:fillRect/>
          </a:stretch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/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VNHumanHandPoseObservation</a:t>
            </a:r>
          </a:p>
        </p:txBody>
      </p:sp>
      <p:sp>
        <p:nvSpPr>
          <p:cNvPr id="120" name="Rectangle 1"/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"/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"/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"/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"/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"/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1"/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"/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"/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"/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"/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"/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"/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"/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"/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"/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"/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"/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"/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7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775</Words>
  <Application>Microsoft Office PowerPoint</Application>
  <PresentationFormat>寬螢幕</PresentationFormat>
  <Paragraphs>323</Paragraphs>
  <Slides>27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27</vt:i4>
      </vt:variant>
    </vt:vector>
  </HeadingPairs>
  <TitlesOfParts>
    <vt:vector size="34" baseType="lpstr">
      <vt:lpstr>Microsoft JhengHei UI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Software Ver 1: Reconstruct 3D</vt:lpstr>
      <vt:lpstr>Dual camera estimate depth</vt:lpstr>
      <vt:lpstr>Dual camera estimate depth</vt:lpstr>
      <vt:lpstr>Software Ver 2: hand contour segmentation</vt:lpstr>
      <vt:lpstr>PowerPoint 簡報</vt:lpstr>
      <vt:lpstr>Software Ver 3: cardboard support</vt:lpstr>
      <vt:lpstr>System Architecture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黃柏瑜 HUANG PO YU</cp:lastModifiedBy>
  <cp:revision>32</cp:revision>
  <dcterms:created xsi:type="dcterms:W3CDTF">2023-05-14T10:31:00Z</dcterms:created>
  <dcterms:modified xsi:type="dcterms:W3CDTF">2023-06-03T10:53:55Z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